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99" r:id="rId2"/>
    <p:sldId id="273" r:id="rId3"/>
    <p:sldId id="257" r:id="rId4"/>
    <p:sldId id="279" r:id="rId5"/>
    <p:sldId id="263" r:id="rId6"/>
    <p:sldId id="282" r:id="rId7"/>
    <p:sldId id="287" r:id="rId8"/>
    <p:sldId id="283" r:id="rId9"/>
    <p:sldId id="288" r:id="rId10"/>
    <p:sldId id="284" r:id="rId11"/>
    <p:sldId id="289" r:id="rId12"/>
    <p:sldId id="298" r:id="rId13"/>
    <p:sldId id="301" r:id="rId14"/>
    <p:sldId id="28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76" autoAdjust="0"/>
    <p:restoredTop sz="90146" autoAdjust="0"/>
  </p:normalViewPr>
  <p:slideViewPr>
    <p:cSldViewPr>
      <p:cViewPr varScale="1">
        <p:scale>
          <a:sx n="91" d="100"/>
          <a:sy n="91" d="100"/>
        </p:scale>
        <p:origin x="6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20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B30271-2BDE-47BE-9D99-FF400E4DD898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337EB-F787-43CF-A4FE-CF89730A212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14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These slides can be edited and adapted to suit your setting.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7673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0053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448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60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580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aseline="0" dirty="0"/>
          </a:p>
          <a:p>
            <a:endParaRPr lang="en-GB" baseline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0792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984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163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124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126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37EB-F787-43CF-A4FE-CF89730A212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9604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CAF066-77DD-4ED1-A8A2-6991E4754A97}" type="datetimeFigureOut">
              <a:rPr lang="en-GB" smtClean="0"/>
              <a:pPr/>
              <a:t>25/05/2021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6340-1DDA-4C06-AEAA-AC02AC19C4E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rshp.scot/second-leve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shp.scot/faq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shp.scot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shp.sco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shp.scot/early-leve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shp.scot/first-leve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223224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Shieldhill Primary School</a:t>
            </a:r>
            <a:br>
              <a:rPr lang="en-GB" dirty="0" smtClean="0"/>
            </a:br>
            <a:r>
              <a:rPr lang="en-GB" dirty="0" smtClean="0"/>
              <a:t>Information Session</a:t>
            </a:r>
            <a:br>
              <a:rPr lang="en-GB" dirty="0" smtClean="0"/>
            </a:br>
            <a:r>
              <a:rPr lang="en-GB" dirty="0" smtClean="0"/>
              <a:t>RSHP Resource 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663031"/>
            <a:ext cx="1828800" cy="2400300"/>
          </a:xfrm>
        </p:spPr>
      </p:pic>
    </p:spTree>
    <p:extLst>
      <p:ext uri="{BB962C8B-B14F-4D97-AF65-F5344CB8AC3E}">
        <p14:creationId xmlns:p14="http://schemas.microsoft.com/office/powerpoint/2010/main" val="59138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884983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Second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580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relationships</a:t>
            </a:r>
            <a:r>
              <a:rPr lang="en-GB" sz="1800" dirty="0"/>
              <a:t> children learn about: </a:t>
            </a:r>
          </a:p>
          <a:p>
            <a:pPr lvl="0"/>
            <a:r>
              <a:rPr lang="en-GB" sz="1800" dirty="0"/>
              <a:t>What makes them unique and what makes people alike and what makes us different (diversity) </a:t>
            </a:r>
          </a:p>
          <a:p>
            <a:pPr lvl="0"/>
            <a:r>
              <a:rPr lang="en-GB" sz="1800" dirty="0"/>
              <a:t>Making and having friends </a:t>
            </a:r>
          </a:p>
          <a:p>
            <a:pPr lvl="0"/>
            <a:r>
              <a:rPr lang="en-GB" sz="1800" dirty="0"/>
              <a:t>Being a boy and a girl, and that they can be any kind of boy or girl they want to be </a:t>
            </a:r>
          </a:p>
          <a:p>
            <a:pPr lvl="0"/>
            <a:r>
              <a:rPr lang="en-GB" sz="1800" dirty="0"/>
              <a:t>Loving relationships and being attracted to others </a:t>
            </a:r>
          </a:p>
          <a:p>
            <a:pPr lvl="0"/>
            <a:r>
              <a:rPr lang="en-GB" sz="1800" dirty="0"/>
              <a:t>Respect for others and the importance of being kind – in our face-to-face relationships and online.   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being safe </a:t>
            </a:r>
            <a:r>
              <a:rPr lang="en-GB" sz="1800" dirty="0"/>
              <a:t>children learn about: </a:t>
            </a:r>
          </a:p>
          <a:p>
            <a:pPr lvl="0"/>
            <a:r>
              <a:rPr lang="en-GB" sz="1800" dirty="0"/>
              <a:t>Social media and being safe and smart online </a:t>
            </a:r>
          </a:p>
          <a:p>
            <a:pPr lvl="0"/>
            <a:r>
              <a:rPr lang="en-GB" sz="1800" dirty="0"/>
              <a:t>Feeling safe and unsafe </a:t>
            </a:r>
          </a:p>
          <a:p>
            <a:pPr lvl="0"/>
            <a:r>
              <a:rPr lang="en-GB" sz="1800" dirty="0"/>
              <a:t>Different kinds of abuse and neglect that can happen to a child </a:t>
            </a:r>
          </a:p>
          <a:p>
            <a:pPr lvl="0"/>
            <a:r>
              <a:rPr lang="en-GB" sz="1800" dirty="0"/>
              <a:t>What we mean by consent </a:t>
            </a:r>
          </a:p>
          <a:p>
            <a:pPr lvl="0"/>
            <a:r>
              <a:rPr lang="en-GB" sz="1800" dirty="0"/>
              <a:t>Who they can go to for help and support. 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143637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994121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Second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30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growing up and learning about their body </a:t>
            </a:r>
            <a:r>
              <a:rPr lang="en-GB" sz="1800" dirty="0"/>
              <a:t>children learn about: </a:t>
            </a:r>
          </a:p>
          <a:p>
            <a:pPr lvl="0"/>
            <a:r>
              <a:rPr lang="en-GB" sz="1800" dirty="0"/>
              <a:t>Making choices and decisions </a:t>
            </a:r>
          </a:p>
          <a:p>
            <a:pPr lvl="0"/>
            <a:r>
              <a:rPr lang="en-GB" sz="1800" dirty="0"/>
              <a:t>Looking after their body and keeping clean </a:t>
            </a:r>
          </a:p>
          <a:p>
            <a:pPr lvl="0"/>
            <a:r>
              <a:rPr lang="en-GB" sz="1800" dirty="0"/>
              <a:t>Puberty and how the bodies and emotions of both girls and boys change as they grow </a:t>
            </a:r>
          </a:p>
          <a:p>
            <a:pPr lvl="0"/>
            <a:r>
              <a:rPr lang="en-GB" sz="1800" dirty="0"/>
              <a:t>What ‘having sex’ is and about contraception and condoms.  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conception, pregnancy, birth and being a parent/carer </a:t>
            </a:r>
            <a:r>
              <a:rPr lang="en-GB" sz="1800" dirty="0"/>
              <a:t>children learn about: </a:t>
            </a:r>
          </a:p>
          <a:p>
            <a:pPr lvl="0"/>
            <a:r>
              <a:rPr lang="en-GB" sz="1800" dirty="0"/>
              <a:t>How a baby is made (conception) </a:t>
            </a:r>
          </a:p>
          <a:p>
            <a:pPr lvl="0"/>
            <a:r>
              <a:rPr lang="en-GB" sz="1800" dirty="0"/>
              <a:t>Pregnancy and how a baby is born </a:t>
            </a:r>
          </a:p>
          <a:p>
            <a:pPr lvl="0"/>
            <a:r>
              <a:rPr lang="en-GB" sz="1800" dirty="0"/>
              <a:t>Being a parent and thinking about what kind of parent they would be.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Information for parents and carers about RSHP learning at Second Level at school and at home: </a:t>
            </a:r>
            <a:r>
              <a:rPr lang="en-GB" sz="1800" dirty="0">
                <a:hlinkClick r:id="rId3"/>
              </a:rPr>
              <a:t>https://rshp.scot/second-level/</a:t>
            </a:r>
            <a:r>
              <a:rPr lang="en-GB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3091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672"/>
            <a:ext cx="8229600" cy="778376"/>
          </a:xfrm>
        </p:spPr>
        <p:txBody>
          <a:bodyPr>
            <a:normAutofit/>
          </a:bodyPr>
          <a:lstStyle/>
          <a:p>
            <a:r>
              <a:rPr lang="en-GB" sz="3600" dirty="0" smtClean="0"/>
              <a:t>Overview of Lessons P1-P4</a:t>
            </a:r>
            <a:endParaRPr lang="en-GB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995445"/>
              </p:ext>
            </p:extLst>
          </p:nvPr>
        </p:nvGraphicFramePr>
        <p:xfrm>
          <a:off x="251520" y="764705"/>
          <a:ext cx="8568951" cy="5487918"/>
        </p:xfrm>
        <a:graphic>
          <a:graphicData uri="http://schemas.openxmlformats.org/drawingml/2006/table">
            <a:tbl>
              <a:tblPr firstRow="1" firstCol="1" bandRow="1"/>
              <a:tblGrid>
                <a:gridCol w="539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1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80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375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23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48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1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 – My Body, Unique, Similar and Different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Looking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how the body changes as we grow and the correct names for body parts.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 – My Body Belongs to Me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Looking at ways to look after body and</a:t>
                      </a: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people that help me to.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People who Help Look after Me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daily routines and becoming aware of ways we look after our bodies.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Looking after Plants and Animals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the lifecycle of a plant or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animal,</a:t>
                      </a:r>
                      <a:r>
                        <a:rPr lang="en-GB" sz="9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answering simple questions about a stage of this lifecycle.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Looking After a Baby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Through role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play, exploring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to look after a baby and be able to share some important tasks involved in caring for a baby.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0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2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RSHP-My Body Name the Parts of the Body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 able to name correct parts of the body and explain how others help me look after my body.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RSHP-My Body Belongs to Me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Exploring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through discussion the need to respect each other’s privacy and who to talk to if have worries or concerns.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RSHP-People who are Special to Me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Sorting into groups people who care and look after me. Be able to discuss and give reasons who may look after and care for me.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RSHP-Friends and Friendship Part 1: My Friends/Being a Friend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that everyone is unique and different and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exploring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reasons why having family and friends is good for wellbeing.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RSHP-Looking After Plants and Animals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Looking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 a specific life cycle and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exploring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a plant/animal has grown and why a living thing needs nurture.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00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3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RSHP-Revision My Body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Through discussion, revising </a:t>
                      </a: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 names of simple body parts and how I use them.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RSHP-Privacy My Body Belongs to Me/Private and PANTS Rule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6009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how some parts of my body are private and how I can tell an adult if I am worried about the respect for my body.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RSHP-My Family/All Families are Different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Exploring how families and different and how I am the same or different from others.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RSHP-My Friends/Being a Friend Kindness and Empathy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Discussing likes and dislikes and explaining my choice of friends by their common interests and their special qualities.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RSHP-People who are Special to me/When I have a Question or Worry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 able to give examples why friends and family are good for me. Discuss who I can talk to in school if I have a worry.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898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4</a:t>
                      </a:r>
                      <a:endParaRPr lang="en-GB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RSHP-Revision of My Body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RSHP-Keeping Clean and PANTS Rule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Discussing decisions about what actions are right and wrong and about awareness of how to respect my body.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RSHP-How Human life Begins, Pregnancy and Birth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35965" algn="l"/>
                        </a:tabLs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</a:t>
                      </a:r>
                      <a:r>
                        <a:rPr lang="en-GB" sz="9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</a:t>
                      </a:r>
                      <a:r>
                        <a:rPr lang="en-GB" sz="9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happens during pregnancy and birth.</a:t>
                      </a: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Two Lessons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 – Disability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that everyone is different and that the growth and development of each individual is different.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RSHP-Kindness and Empathy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Discussing qualities friends have and looking and giving examples of why family and friends are good for my mental wellbeing.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	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RSHP-Heterosexual, Lesbian, Gay and Bisexual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respecting others differences and similarities.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RSHP-Professional People/When I have a Worry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Discussing when worried who can help in school and give reasons how different people look after and care for me.</a:t>
                      </a:r>
                      <a:endParaRPr lang="en-GB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865" marR="4586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0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3672"/>
            <a:ext cx="8229600" cy="778376"/>
          </a:xfrm>
        </p:spPr>
        <p:txBody>
          <a:bodyPr>
            <a:normAutofit/>
          </a:bodyPr>
          <a:lstStyle/>
          <a:p>
            <a:r>
              <a:rPr lang="en-GB" sz="3600" dirty="0" smtClean="0"/>
              <a:t>Overview of Lessons P5-P7</a:t>
            </a:r>
            <a:endParaRPr lang="en-GB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911466"/>
              </p:ext>
            </p:extLst>
          </p:nvPr>
        </p:nvGraphicFramePr>
        <p:xfrm>
          <a:off x="179512" y="1052736"/>
          <a:ext cx="8784976" cy="5674869"/>
        </p:xfrm>
        <a:graphic>
          <a:graphicData uri="http://schemas.openxmlformats.org/drawingml/2006/table">
            <a:tbl>
              <a:tblPr firstRow="1" firstCol="1" bandRow="1"/>
              <a:tblGrid>
                <a:gridCol w="685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3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3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22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519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146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2358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What </a:t>
                      </a: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is a Friend?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 </a:t>
                      </a:r>
                      <a:endParaRPr lang="en-GB" sz="1100" b="1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Making </a:t>
                      </a: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 keeping friends</a:t>
                      </a:r>
                      <a:endParaRPr lang="en-GB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Online-Offline Bullying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RSHP-Names of Parts of Body and their Functions</a:t>
                      </a:r>
                      <a:b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of body parts and what they do.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My Body: </a:t>
                      </a: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Puberty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the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physical, emotional changes that take place during puberty.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My Body: Feelings and </a:t>
                      </a:r>
                      <a:r>
                        <a:rPr lang="en-GB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Puberty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72160" algn="l"/>
                        </a:tabLst>
                        <a:defRPr/>
                      </a:pP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the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physical, emotional changes that take place during puberty.</a:t>
                      </a:r>
                      <a:endParaRPr lang="en-GB" sz="10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My Body: My </a:t>
                      </a: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Hygiene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the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physical and emotional changes during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puberty.</a:t>
                      </a:r>
                      <a:r>
                        <a:rPr lang="en-GB" sz="1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Developing an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understanding of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why they are taking place and the importance of personal hygiene.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069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Bullying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72160" algn="l"/>
                        </a:tabLs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Looking at how actions can affect others’ health and well-being. Looking </a:t>
                      </a:r>
                      <a:r>
                        <a:rPr lang="en-GB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specifically at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online bullying.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My Body: Feelings and Puberty</a:t>
                      </a:r>
                      <a:r>
                        <a:rPr lang="en-GB" sz="1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the changes that take place with puberty and the ways I can talk to adult if I have a worry or are upset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RSHP-How People Have Sex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basic knowledge about sex and that sex is part of an adult relationship characterised by kindness, love and intimacy.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RSHP-How Human Life Begins-Pregnancy and Birth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how human life begins, what pregnancy is and how a baby is born.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RSHP-How Adults Plan and Prevent a Pregnancy: Contraception and Condoms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about what contraception is and what a condom is used for.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Being a Parent/Carer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about what a parent/carer does and some of the challenges of being a parent/carer</a:t>
                      </a: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4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Primary 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Transition to High School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and activities around thoughts and feelings about high school.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52475" algn="l"/>
                        </a:tabLs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RSHP-Recapping Topics from Primary 5 and 6 Lessons.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48030" algn="l"/>
                        </a:tabLs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Understanding Human Sexuality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48030" algn="l"/>
                        </a:tabLs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about aspects of human sexuality in relation to themselves as individuals.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48030" algn="l"/>
                        </a:tabLs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Understanding Human Sexuality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Transgender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about gender and respecting others similarities and differences.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RSHP-What is consent? My Trusted Person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Learning about the concept of consent and body autonomy.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RSHP- Protecting Me/Abuse and Relationships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Discussion of the different types of abuse and that all types of abuse are wrong.  Discuss and identify trusted adults who can help when have a question or worry.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39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79332" y="5268487"/>
            <a:ext cx="31395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https://rshp.scot/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41769-6C4F-416C-8650-5A80BCDE78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" y="1844824"/>
            <a:ext cx="2514782" cy="251063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688BE77A-CC7B-4DAD-A99E-166EA936B216}"/>
              </a:ext>
            </a:extLst>
          </p:cNvPr>
          <p:cNvSpPr txBox="1">
            <a:spLocks/>
          </p:cNvSpPr>
          <p:nvPr/>
        </p:nvSpPr>
        <p:spPr>
          <a:xfrm>
            <a:off x="3419872" y="2370946"/>
            <a:ext cx="4932040" cy="553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cs typeface="Calibri Light" panose="020F0302020204030204" pitchFamily="34" charset="0"/>
              </a:rPr>
              <a:t>If you have further questions about the RSHP resource the FAQ section on the site may be of help: </a:t>
            </a:r>
            <a:r>
              <a:rPr lang="en-GB" sz="2400" dirty="0">
                <a:cs typeface="Calibri Light" panose="020F0302020204030204" pitchFamily="34" charset="0"/>
                <a:hlinkClick r:id="rId4"/>
              </a:rPr>
              <a:t>https://rshp.scot/faq/</a:t>
            </a:r>
            <a:r>
              <a:rPr lang="en-GB" sz="2400" dirty="0">
                <a:cs typeface="Calibri Light" panose="020F03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0080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170" y="4895327"/>
            <a:ext cx="3553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Nunito" charset="0"/>
                <a:ea typeface="Nunito" charset="0"/>
                <a:cs typeface="Nunito" charset="0"/>
                <a:hlinkClick r:id="rId3"/>
              </a:rPr>
              <a:t>https://rshp.scot</a:t>
            </a:r>
            <a:r>
              <a:rPr lang="en-US" sz="3200" b="1" dirty="0">
                <a:latin typeface="Nunito" charset="0"/>
                <a:ea typeface="Nunito" charset="0"/>
                <a:cs typeface="Nunito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241769-6C4F-416C-8650-5A80BCDE78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60" y="1274691"/>
            <a:ext cx="3600400" cy="3594469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FAF1A1C-6334-4DC3-8418-C81385A54FF1}"/>
              </a:ext>
            </a:extLst>
          </p:cNvPr>
          <p:cNvSpPr txBox="1">
            <a:spLocks/>
          </p:cNvSpPr>
          <p:nvPr/>
        </p:nvSpPr>
        <p:spPr>
          <a:xfrm>
            <a:off x="4355976" y="2132856"/>
            <a:ext cx="4536504" cy="5539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dirty="0">
                <a:latin typeface="Calibri Light" panose="020F0302020204030204" pitchFamily="34" charset="0"/>
                <a:cs typeface="Calibri Light" panose="020F0302020204030204" pitchFamily="34" charset="0"/>
              </a:rPr>
              <a:t>A national teaching and learning resource for Relationships, Sexual Health and Parenthood (RSHP) education </a:t>
            </a:r>
          </a:p>
        </p:txBody>
      </p:sp>
    </p:spTree>
    <p:extLst>
      <p:ext uri="{BB962C8B-B14F-4D97-AF65-F5344CB8AC3E}">
        <p14:creationId xmlns:p14="http://schemas.microsoft.com/office/powerpoint/2010/main" val="159880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Welcome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085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/>
              <a:t>This information session is about what we do in a part of our Health and Wellbeing curriculum that we call </a:t>
            </a:r>
            <a:r>
              <a:rPr lang="en-GB" sz="2400" i="1" dirty="0">
                <a:cs typeface="Calibri Light" panose="020F0302020204030204" pitchFamily="34" charset="0"/>
              </a:rPr>
              <a:t>Relationships, Sexual Health and Parenthood (RSHP) </a:t>
            </a:r>
            <a:r>
              <a:rPr lang="en-GB" sz="2400" dirty="0">
                <a:cs typeface="Calibri Light" panose="020F0302020204030204" pitchFamily="34" charset="0"/>
              </a:rPr>
              <a:t>education.</a:t>
            </a:r>
          </a:p>
          <a:p>
            <a:pPr marL="0" indent="0">
              <a:buNone/>
            </a:pPr>
            <a:endParaRPr lang="en-GB" sz="2400" dirty="0"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cs typeface="Calibri Light" panose="020F0302020204030204" pitchFamily="34" charset="0"/>
              </a:rPr>
              <a:t>The </a:t>
            </a:r>
            <a:r>
              <a:rPr lang="en-GB" sz="2400" dirty="0" smtClean="0">
                <a:cs typeface="Calibri Light" panose="020F0302020204030204" pitchFamily="34" charset="0"/>
              </a:rPr>
              <a:t>council and school </a:t>
            </a:r>
            <a:r>
              <a:rPr lang="en-GB" sz="2400" dirty="0">
                <a:cs typeface="Calibri Light" panose="020F0302020204030204" pitchFamily="34" charset="0"/>
              </a:rPr>
              <a:t>has decided to use a new national resource that you can see at </a:t>
            </a:r>
            <a:r>
              <a:rPr lang="en-GB" sz="2400" dirty="0">
                <a:cs typeface="Calibri Light" panose="020F0302020204030204" pitchFamily="34" charset="0"/>
                <a:hlinkClick r:id="rId3"/>
              </a:rPr>
              <a:t>https://rshp.scot/</a:t>
            </a:r>
            <a:r>
              <a:rPr lang="en-GB" sz="2400" dirty="0">
                <a:cs typeface="Calibri Light" panose="020F0302020204030204" pitchFamily="34" charset="0"/>
              </a:rPr>
              <a:t> </a:t>
            </a:r>
          </a:p>
          <a:p>
            <a:pPr marL="0" indent="0">
              <a:buNone/>
            </a:pPr>
            <a:endParaRPr lang="en-GB" sz="2400" dirty="0"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en-GB" sz="2400" dirty="0">
                <a:cs typeface="Calibri Light" panose="020F0302020204030204" pitchFamily="34" charset="0"/>
              </a:rPr>
              <a:t>Our RSHP curriculum has been in place for some years, it is part of Curriculum for Excellence. This is a new resource, designed to help us to deliver the existing RSHP curriculum. </a:t>
            </a:r>
          </a:p>
          <a:p>
            <a:pPr marL="0" indent="0">
              <a:buNone/>
            </a:pPr>
            <a:endParaRPr lang="en-GB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is the resource?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578415"/>
            <a:ext cx="8229600" cy="4708525"/>
          </a:xfrm>
        </p:spPr>
        <p:txBody>
          <a:bodyPr>
            <a:noAutofit/>
          </a:bodyPr>
          <a:lstStyle/>
          <a:p>
            <a:r>
              <a:rPr lang="en-GB" sz="2400" dirty="0" smtClean="0"/>
              <a:t>The teacher will use this this resource to support </a:t>
            </a:r>
            <a:r>
              <a:rPr lang="en-GB" sz="2400" dirty="0"/>
              <a:t>teaching and learning.</a:t>
            </a:r>
          </a:p>
          <a:p>
            <a:r>
              <a:rPr lang="en-GB" sz="2400" dirty="0"/>
              <a:t>All content is age and stage appropriate for learners 3-18 years, organised by Curriculum for Excellence Levels, from Early Level through to Senior Phase.</a:t>
            </a:r>
          </a:p>
          <a:p>
            <a:r>
              <a:rPr lang="en-GB" sz="2400" dirty="0"/>
              <a:t>It can be used in formal and informal learning settings. </a:t>
            </a:r>
          </a:p>
          <a:p>
            <a:r>
              <a:rPr lang="en-GB" sz="2400" dirty="0"/>
              <a:t>Content is up-to-date and engaging and meets the needs of learners with additional support needs, including mild to moderate learning disabilities.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4713DA-BA4F-B541-8EDF-277A5D56913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571060"/>
            <a:ext cx="1725092" cy="58856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CD21E55-A70C-E046-94E5-45365AC0D159}"/>
              </a:ext>
            </a:extLst>
          </p:cNvPr>
          <p:cNvCxnSpPr/>
          <p:nvPr/>
        </p:nvCxnSpPr>
        <p:spPr>
          <a:xfrm>
            <a:off x="539552" y="1405197"/>
            <a:ext cx="42484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097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What will I find in the resource?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GB" sz="2000" dirty="0"/>
              <a:t>The resource is made up of a series of Activity Plans that describe how a teacher can approach an aspect of RSHP education.</a:t>
            </a:r>
          </a:p>
          <a:p>
            <a:r>
              <a:rPr lang="en-GB" sz="2000" dirty="0"/>
              <a:t>The Activity Plans are supported by PowerPoints or other resources the lesson might need. </a:t>
            </a:r>
          </a:p>
          <a:p>
            <a:r>
              <a:rPr lang="en-GB" sz="2000" dirty="0"/>
              <a:t>There is information for parents and carers, ideas about communicating between school and home, reading lists for school libraries and reading at home.</a:t>
            </a:r>
          </a:p>
          <a:p>
            <a:r>
              <a:rPr lang="en-GB" sz="2000" dirty="0"/>
              <a:t>The resource is accessible and open to everyone; parents and carers can see what is being delivered in school. </a:t>
            </a:r>
          </a:p>
          <a:p>
            <a:r>
              <a:rPr lang="en-GB" sz="2000" dirty="0"/>
              <a:t>The resource was developed by a partnership of Local Authorities and Health Boards, with advice from Education Scotland and Scottish Government.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370314C-DE4F-9648-AB4F-448562EF293E}"/>
              </a:ext>
            </a:extLst>
          </p:cNvPr>
          <p:cNvCxnSpPr/>
          <p:nvPr/>
        </p:nvCxnSpPr>
        <p:spPr>
          <a:xfrm>
            <a:off x="539552" y="1405197"/>
            <a:ext cx="424847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066130"/>
          </a:xfrm>
        </p:spPr>
        <p:txBody>
          <a:bodyPr>
            <a:normAutofit/>
          </a:bodyPr>
          <a:lstStyle/>
          <a:p>
            <a:pPr algn="l"/>
            <a:r>
              <a:rPr lang="en-GB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Early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86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When it comes to </a:t>
            </a:r>
            <a:r>
              <a:rPr lang="en-GB" sz="2000" b="1" dirty="0"/>
              <a:t>families and friendships</a:t>
            </a:r>
            <a:r>
              <a:rPr lang="en-GB" sz="2000" dirty="0"/>
              <a:t>, children learn: </a:t>
            </a:r>
          </a:p>
          <a:p>
            <a:pPr lvl="0"/>
            <a:r>
              <a:rPr lang="en-GB" sz="2000" dirty="0"/>
              <a:t>That all our families are different, and that people who are important to the children provide care and love. </a:t>
            </a:r>
          </a:p>
          <a:p>
            <a:pPr lvl="0"/>
            <a:r>
              <a:rPr lang="en-GB" sz="2000" dirty="0"/>
              <a:t>How to make and keep friendships, thinking about how they get along with other children, play together, co-operate and share. This can include learning about personal space and to recognise and respect how another person is feeling.  </a:t>
            </a:r>
          </a:p>
          <a:p>
            <a:pPr lvl="0"/>
            <a:r>
              <a:rPr lang="en-GB" sz="2000" dirty="0"/>
              <a:t>About the importance of kindness and showing kindness to others.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When it comes to </a:t>
            </a:r>
            <a:r>
              <a:rPr lang="en-GB" sz="2000" b="1" dirty="0"/>
              <a:t>every child being unique and special </a:t>
            </a:r>
            <a:r>
              <a:rPr lang="en-GB" sz="2000" dirty="0"/>
              <a:t>children learn: </a:t>
            </a:r>
          </a:p>
          <a:p>
            <a:pPr lvl="0"/>
            <a:r>
              <a:rPr lang="en-GB" sz="2000" dirty="0"/>
              <a:t>That people are individual and unique.   </a:t>
            </a:r>
          </a:p>
          <a:p>
            <a:pPr lvl="0"/>
            <a:r>
              <a:rPr lang="en-GB" sz="2000" dirty="0"/>
              <a:t>About the similarities and differences among children in their group.   </a:t>
            </a:r>
          </a:p>
          <a:p>
            <a:pPr lvl="0"/>
            <a:r>
              <a:rPr lang="en-GB" sz="2000" dirty="0"/>
              <a:t>To understand that treating someone badly based on a difference is not okay. 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668187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066130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Early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6589"/>
            <a:ext cx="8229600" cy="52425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their bodies</a:t>
            </a:r>
            <a:r>
              <a:rPr lang="en-GB" sz="1800" dirty="0"/>
              <a:t>, children learn about: </a:t>
            </a:r>
          </a:p>
          <a:p>
            <a:pPr lvl="0"/>
            <a:r>
              <a:rPr lang="en-GB" sz="1800" dirty="0"/>
              <a:t>Names for parts of their body – and that parts of their body are private. </a:t>
            </a:r>
          </a:p>
          <a:p>
            <a:pPr lvl="0"/>
            <a:r>
              <a:rPr lang="en-GB" sz="1800" dirty="0"/>
              <a:t>Keeping clean and why this is important – learning about hand washing and brushing teeth.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feelings and making choices </a:t>
            </a:r>
            <a:r>
              <a:rPr lang="en-GB" sz="1800" dirty="0"/>
              <a:t>children learn: </a:t>
            </a:r>
          </a:p>
          <a:p>
            <a:pPr lvl="0"/>
            <a:r>
              <a:rPr lang="en-GB" sz="1800" dirty="0"/>
              <a:t>To recognise and express their feelings, including when they might feel safe or unsafe, happy or worried.  </a:t>
            </a:r>
          </a:p>
          <a:p>
            <a:pPr lvl="0"/>
            <a:r>
              <a:rPr lang="en-GB" sz="1800" dirty="0"/>
              <a:t>To identify adults that they can go to if they have a question or a worry, introducing the idea of trust. 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1800" dirty="0"/>
              <a:t>When it comes to </a:t>
            </a:r>
            <a:r>
              <a:rPr lang="en-GB" sz="1800" b="1" dirty="0"/>
              <a:t>looking after them and other living things </a:t>
            </a:r>
            <a:r>
              <a:rPr lang="en-GB" sz="1800" dirty="0"/>
              <a:t>children learn about: </a:t>
            </a:r>
          </a:p>
          <a:p>
            <a:pPr lvl="0"/>
            <a:r>
              <a:rPr lang="en-GB" sz="1800" dirty="0"/>
              <a:t>Where living things come from. </a:t>
            </a:r>
          </a:p>
          <a:p>
            <a:pPr lvl="0"/>
            <a:r>
              <a:rPr lang="en-GB" sz="1800" dirty="0"/>
              <a:t>The needs of plants, animals and babies. </a:t>
            </a:r>
          </a:p>
          <a:p>
            <a:pPr lvl="0"/>
            <a:r>
              <a:rPr lang="en-GB" sz="1800" dirty="0"/>
              <a:t>That there are professional people who help and care for them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1800" dirty="0"/>
              <a:t>Information for parents and carers about RSHP learning at Early Level at school and at home: </a:t>
            </a:r>
            <a:r>
              <a:rPr lang="en-GB" sz="1800" dirty="0">
                <a:hlinkClick r:id="rId3"/>
              </a:rPr>
              <a:t>https://rshp.scot/early-level/</a:t>
            </a:r>
            <a:r>
              <a:rPr lang="en-GB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8939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706090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First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61" y="1052736"/>
            <a:ext cx="8229600" cy="5400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/>
              <a:t>When it comes to </a:t>
            </a:r>
            <a:r>
              <a:rPr lang="en-GB" b="1" dirty="0"/>
              <a:t>relationships</a:t>
            </a:r>
            <a:r>
              <a:rPr lang="en-GB" dirty="0"/>
              <a:t> children learn about: </a:t>
            </a:r>
          </a:p>
          <a:p>
            <a:pPr lvl="0"/>
            <a:r>
              <a:rPr lang="en-GB" dirty="0"/>
              <a:t>What makes then unique </a:t>
            </a:r>
          </a:p>
          <a:p>
            <a:pPr lvl="0"/>
            <a:r>
              <a:rPr lang="en-GB" dirty="0"/>
              <a:t>Families, and how all our families are different </a:t>
            </a:r>
          </a:p>
          <a:p>
            <a:pPr lvl="0"/>
            <a:r>
              <a:rPr lang="en-GB" dirty="0"/>
              <a:t>The different adults who might care for children – like teachers, support staff in school</a:t>
            </a:r>
          </a:p>
          <a:p>
            <a:pPr lvl="0"/>
            <a:r>
              <a:rPr lang="en-GB" dirty="0"/>
              <a:t>Making and having friends </a:t>
            </a:r>
          </a:p>
          <a:p>
            <a:pPr lvl="0"/>
            <a:r>
              <a:rPr lang="en-GB" dirty="0"/>
              <a:t>Being a boy and a girl and that they can be any kind of boy or girl they want to be </a:t>
            </a:r>
          </a:p>
          <a:p>
            <a:pPr lvl="0"/>
            <a:r>
              <a:rPr lang="en-GB" dirty="0"/>
              <a:t>What makes people alike and what makes us different (diversity)  </a:t>
            </a:r>
          </a:p>
          <a:p>
            <a:pPr lvl="0"/>
            <a:r>
              <a:rPr lang="en-GB" dirty="0"/>
              <a:t>Respect for others and the importance of being kind. 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When it comes to </a:t>
            </a:r>
            <a:r>
              <a:rPr lang="en-GB" b="1" dirty="0"/>
              <a:t>growing up and their body</a:t>
            </a:r>
            <a:r>
              <a:rPr lang="en-GB" dirty="0"/>
              <a:t> children learn about: </a:t>
            </a:r>
          </a:p>
          <a:p>
            <a:pPr lvl="0"/>
            <a:r>
              <a:rPr lang="en-GB" dirty="0"/>
              <a:t>Making choices and decisions </a:t>
            </a:r>
          </a:p>
          <a:p>
            <a:pPr lvl="0"/>
            <a:r>
              <a:rPr lang="en-GB" dirty="0"/>
              <a:t>Looking after their body and keeping clean </a:t>
            </a:r>
          </a:p>
          <a:p>
            <a:pPr lvl="0"/>
            <a:r>
              <a:rPr lang="en-GB" dirty="0"/>
              <a:t>How their bodies change as they grow </a:t>
            </a:r>
          </a:p>
          <a:p>
            <a:pPr lvl="0"/>
            <a:r>
              <a:rPr lang="en-GB" dirty="0"/>
              <a:t>Names of parts of their body and names for private body parts; we use the words penis, vulva, bottom, nipples </a:t>
            </a:r>
          </a:p>
          <a:p>
            <a:pPr lvl="0"/>
            <a:r>
              <a:rPr lang="en-GB" dirty="0"/>
              <a:t>Parts of their body are private  </a:t>
            </a:r>
          </a:p>
          <a:p>
            <a:pPr lvl="0"/>
            <a:r>
              <a:rPr lang="en-GB" dirty="0"/>
              <a:t>Other people should not touch the private parts of their body </a:t>
            </a:r>
          </a:p>
          <a:p>
            <a:pPr lvl="0"/>
            <a:r>
              <a:rPr lang="en-GB" dirty="0"/>
              <a:t>What behaviour is okay in public and what is okay in private (for example pulling pants up before leaving the bathroom).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879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842992" cy="1498178"/>
          </a:xfrm>
        </p:spPr>
        <p:txBody>
          <a:bodyPr>
            <a:normAutofit/>
          </a:bodyPr>
          <a:lstStyle/>
          <a:p>
            <a:pPr algn="l"/>
            <a:r>
              <a:rPr lang="en-GB" sz="2800" dirty="0">
                <a:latin typeface="Calibri Light" panose="020F0302020204030204" pitchFamily="34" charset="0"/>
                <a:cs typeface="Calibri Light" panose="020F0302020204030204" pitchFamily="34" charset="0"/>
              </a:rPr>
              <a:t>What do we do at First Level?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When it comes to </a:t>
            </a:r>
            <a:r>
              <a:rPr lang="en-GB" sz="2000" b="1" dirty="0"/>
              <a:t>how human life begins, pregnancy and birth</a:t>
            </a:r>
            <a:r>
              <a:rPr lang="en-GB" sz="2000" dirty="0"/>
              <a:t> children learn about: </a:t>
            </a:r>
          </a:p>
          <a:p>
            <a:pPr lvl="0"/>
            <a:r>
              <a:rPr lang="en-GB" sz="2000" dirty="0"/>
              <a:t>The life cycles of plants and animals </a:t>
            </a:r>
          </a:p>
          <a:p>
            <a:pPr lvl="0"/>
            <a:r>
              <a:rPr lang="en-GB" sz="2000" dirty="0"/>
              <a:t>How a baby is made (conception) </a:t>
            </a:r>
          </a:p>
          <a:p>
            <a:pPr lvl="0"/>
            <a:r>
              <a:rPr lang="en-GB" sz="2000" dirty="0"/>
              <a:t>Pregnancy and how a baby is born </a:t>
            </a:r>
          </a:p>
          <a:p>
            <a:pPr lvl="0"/>
            <a:r>
              <a:rPr lang="en-GB" sz="2000" dirty="0"/>
              <a:t>What a baby needs and how to care for a baby.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/>
              <a:t>Information for parents and carers about RSHP learning at First Level at school and at home: </a:t>
            </a:r>
            <a:r>
              <a:rPr lang="en-GB" sz="2000" dirty="0">
                <a:hlinkClick r:id="rId3"/>
              </a:rPr>
              <a:t>https://rshp.scot/first-level/</a:t>
            </a:r>
            <a:r>
              <a:rPr lang="en-GB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6597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1967</Words>
  <Application>Microsoft Office PowerPoint</Application>
  <PresentationFormat>On-screen Show (4:3)</PresentationFormat>
  <Paragraphs>216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Nunito</vt:lpstr>
      <vt:lpstr>Times New Roman</vt:lpstr>
      <vt:lpstr>Office Theme</vt:lpstr>
      <vt:lpstr>Shieldhill Primary School Information Session RSHP Resource  </vt:lpstr>
      <vt:lpstr>PowerPoint Presentation</vt:lpstr>
      <vt:lpstr>Welcome</vt:lpstr>
      <vt:lpstr>What is the resource?</vt:lpstr>
      <vt:lpstr>What will I find in the resource?</vt:lpstr>
      <vt:lpstr>What do we do at Early Level?</vt:lpstr>
      <vt:lpstr>What do we do at Early Level?</vt:lpstr>
      <vt:lpstr>What do we do at First Level?</vt:lpstr>
      <vt:lpstr>What do we do at First Level?</vt:lpstr>
      <vt:lpstr>What do we do at Second Level?</vt:lpstr>
      <vt:lpstr>What do we do at Second Level?</vt:lpstr>
      <vt:lpstr>Overview of Lessons P1-P4</vt:lpstr>
      <vt:lpstr>Overview of Lessons P5-P7</vt:lpstr>
      <vt:lpstr>PowerPoint Presentation</vt:lpstr>
    </vt:vector>
  </TitlesOfParts>
  <Company>NHS Lothian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Relationships, Sexual Health and Parenthood (RSHP) Education</dc:title>
  <dc:creator>Yvonne Kerr</dc:creator>
  <cp:lastModifiedBy>Lynsey Farrington</cp:lastModifiedBy>
  <cp:revision>66</cp:revision>
  <dcterms:created xsi:type="dcterms:W3CDTF">2019-07-03T20:37:23Z</dcterms:created>
  <dcterms:modified xsi:type="dcterms:W3CDTF">2021-05-25T10:42:54Z</dcterms:modified>
</cp:coreProperties>
</file>